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7" r:id="rId3"/>
    <p:sldId id="258" r:id="rId4"/>
    <p:sldId id="264" r:id="rId5"/>
    <p:sldId id="266" r:id="rId6"/>
    <p:sldId id="272" r:id="rId7"/>
    <p:sldId id="273" r:id="rId8"/>
    <p:sldId id="269" r:id="rId9"/>
    <p:sldId id="270" r:id="rId10"/>
    <p:sldId id="271" r:id="rId11"/>
    <p:sldId id="274" r:id="rId12"/>
    <p:sldId id="268" r:id="rId13"/>
  </p:sldIdLst>
  <p:sldSz cx="12192000" cy="6858000"/>
  <p:notesSz cx="6858000" cy="9144000"/>
  <p:embeddedFontLst>
    <p:embeddedFont>
      <p:font typeface="Koverwatch" panose="02020603020101020101" pitchFamily="18" charset="-127"/>
      <p:regular r:id="rId14"/>
    </p:embeddedFont>
    <p:embeddedFont>
      <p:font typeface="Super Mario Brothers" panose="020B0603050302020204" pitchFamily="34" charset="0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A7A7D-333A-460D-87A5-31F50A70D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3A953B-0F86-48A6-933D-61374D80C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19344D-3BC8-4244-803E-AB647A151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2020-11-22(Sun)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CCE82B-E064-457A-9FA3-1D4839FB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ED8A14-2494-43C8-A6D9-E291E593C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4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3AF85-E912-4CC3-8E1D-B1336DEA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06D781-30E1-44F7-BB1B-FEDBBB53C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9C015-66AE-4F15-B61C-00D4F7B5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2020-11-22(Sun)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577DFB-5950-43D6-81EE-96CCFCD4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25972-709A-4817-AB6C-4D78EC640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65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DF988F-D7F6-4B94-9568-6FEFC75D5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BEFEC3-A3CC-4B43-88E7-58ABBF574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DBED2-06C7-4B76-91EC-0DD1EA5BD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2020-11-22(Sun)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CBE441-C724-4C7C-8262-E73FA02B4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4E17B-9221-4688-955A-49B2B357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80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D717D-9127-45BB-96E9-489EA595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FFF477-95DD-41C0-A5C7-7567B4B63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B6611-E64A-48E9-89D8-DA8193711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2020-11-22(Sun)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14C61-1452-4955-922C-DA7CB416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60117C-F2AC-4E73-800B-57E28AF1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22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C4D6A-2082-43A9-B4E8-AC5E43274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FD3260-1DA8-4BD8-902F-5D52951B7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B82533-B150-437A-B553-1F51D7D18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2020-11-22(Sun)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68DF21-5E79-42A5-A620-74C05523B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C8B7-5DAD-4F44-9888-5464E9F5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94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F3BDA-D527-4689-B131-C0583A00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C5AFFB-31E6-4B02-BB29-0B6A1F385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F611F9-7AF9-4656-9F84-E17D13E5A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28C5AD-1ED9-45E5-B7CB-4502F04AD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2020-11-22(Sun)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C95603-4FD1-4EE3-BA13-14D1D441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875D56-C533-4CF1-A574-EFD46B24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2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60D78-DD2C-4016-99CC-3B7D2BF0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EDC327-C759-4C39-8EC5-710F3B7F0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52F8BF-12C9-4823-80AB-FFFE1ACCF5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7A282C-4C09-4EB9-9F37-BF401A309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34F3D0-E1B0-4E4D-A4A6-F2F65BE181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741D54-BB4E-431B-ACB0-B1EDF4706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2020-11-22(Sun)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587A5B-5BE8-4FBE-A5CA-71E3FB2B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25EE0-748F-46B5-9EE6-EB7D0790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73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BD50B-A0A4-4E91-B031-90677AAB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8EF8B6-00F1-48E8-816D-343343FD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2020-11-22(Sun)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AA1B53-4B70-4C4C-A9B0-B4EC0CB6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CE2D88-DB4F-4308-94B4-A031B922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79E586-D953-44CB-B37C-FED8C4B61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2020-11-22(Sun)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E53C4E-7DCF-4DAF-AFF3-57E59E13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F5FD0-462B-4CD9-BBD3-06F0C3991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054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C7D2D-7ECD-43C8-898D-93C4BBC5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38A69-D6F3-467F-A79F-56996B294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F66249-151A-4FBA-8B09-79A7798F8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E3B1AA-8A74-4D85-9BFE-59383008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2020-11-22(Sun)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493835-9E37-4EC2-A467-33422903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CC2FF5-D1DD-496C-8B3D-ADDD0804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769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AF47A-80CF-43D5-85E3-A3E95C872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F694E5-5108-495A-B30E-FFBF27B0E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552839-717D-4A95-BE93-C6079B573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6F88B8-F47C-4FA1-80A5-B39302EA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2020-11-22(Sun)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4C6918-9451-4D9C-B06B-27B7FF0C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F3FFC-755F-47D7-B39B-BF93DE6B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42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362F41-3BA8-4F8B-B10A-22DFD7AE0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952E8D-A5BC-4C32-A5F7-8D5C2AF5F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42B4E-4170-4F3D-9BFD-50C0A16AA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E04A-ECEF-4D3E-B184-B1444B3FAD15}" type="datetimeFigureOut">
              <a:rPr lang="ko-KR" altLang="en-US" smtClean="0"/>
              <a:t>2020-11-22(Sun)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C1DD36-B10B-4CBE-9F1B-64E32DFF0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1C430-0460-41DA-A40D-C2777DF6B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7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CE6C6FC2-ECC4-4384-B230-8E56459D765B}"/>
              </a:ext>
            </a:extLst>
          </p:cNvPr>
          <p:cNvGrpSpPr/>
          <p:nvPr/>
        </p:nvGrpSpPr>
        <p:grpSpPr>
          <a:xfrm>
            <a:off x="1" y="1820942"/>
            <a:ext cx="8559732" cy="2518166"/>
            <a:chOff x="1" y="1820942"/>
            <a:chExt cx="8559732" cy="2518166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2D8D745-3FFC-4AE8-97FF-03DA7BD34989}"/>
                </a:ext>
              </a:extLst>
            </p:cNvPr>
            <p:cNvSpPr/>
            <p:nvPr/>
          </p:nvSpPr>
          <p:spPr>
            <a:xfrm rot="18862910">
              <a:off x="6458532" y="2237907"/>
              <a:ext cx="2490999" cy="1711403"/>
            </a:xfrm>
            <a:custGeom>
              <a:avLst/>
              <a:gdLst>
                <a:gd name="connsiteX0" fmla="*/ 1193537 w 2490999"/>
                <a:gd name="connsiteY0" fmla="*/ 0 h 1711403"/>
                <a:gd name="connsiteX1" fmla="*/ 1541931 w 2490999"/>
                <a:gd name="connsiteY1" fmla="*/ 355994 h 1711403"/>
                <a:gd name="connsiteX2" fmla="*/ 2490999 w 2490999"/>
                <a:gd name="connsiteY2" fmla="*/ 1711403 h 1711403"/>
                <a:gd name="connsiteX3" fmla="*/ 855701 w 2490999"/>
                <a:gd name="connsiteY3" fmla="*/ 1711403 h 1711403"/>
                <a:gd name="connsiteX4" fmla="*/ 0 w 2490999"/>
                <a:gd name="connsiteY4" fmla="*/ 855702 h 1711403"/>
                <a:gd name="connsiteX5" fmla="*/ 855702 w 2490999"/>
                <a:gd name="connsiteY5" fmla="*/ 0 h 171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0999" h="1711403">
                  <a:moveTo>
                    <a:pt x="1193537" y="0"/>
                  </a:moveTo>
                  <a:lnTo>
                    <a:pt x="1541931" y="355994"/>
                  </a:lnTo>
                  <a:lnTo>
                    <a:pt x="2490999" y="1711403"/>
                  </a:lnTo>
                  <a:lnTo>
                    <a:pt x="855701" y="1711403"/>
                  </a:lnTo>
                  <a:cubicBezTo>
                    <a:pt x="383111" y="1711403"/>
                    <a:pt x="0" y="1328292"/>
                    <a:pt x="0" y="855702"/>
                  </a:cubicBezTo>
                  <a:cubicBezTo>
                    <a:pt x="0" y="383111"/>
                    <a:pt x="383111" y="0"/>
                    <a:pt x="85570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5357EA6-5412-4DA8-B2CB-44F757430D45}"/>
                </a:ext>
              </a:extLst>
            </p:cNvPr>
            <p:cNvGrpSpPr/>
            <p:nvPr/>
          </p:nvGrpSpPr>
          <p:grpSpPr>
            <a:xfrm>
              <a:off x="1" y="1820942"/>
              <a:ext cx="8365170" cy="2490999"/>
              <a:chOff x="-2137613" y="-427307"/>
              <a:chExt cx="4991906" cy="1486501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C7036B2-9741-4CE3-8B34-B1D00D58C6C0}"/>
                  </a:ext>
                </a:extLst>
              </p:cNvPr>
              <p:cNvSpPr/>
              <p:nvPr/>
            </p:nvSpPr>
            <p:spPr>
              <a:xfrm rot="18300000">
                <a:off x="1600403" y="-194695"/>
                <a:ext cx="1486501" cy="1021278"/>
              </a:xfrm>
              <a:custGeom>
                <a:avLst/>
                <a:gdLst>
                  <a:gd name="connsiteX0" fmla="*/ 771394 w 1486501"/>
                  <a:gd name="connsiteY0" fmla="*/ 0 h 1021278"/>
                  <a:gd name="connsiteX1" fmla="*/ 1486501 w 1486501"/>
                  <a:gd name="connsiteY1" fmla="*/ 1021278 h 1021278"/>
                  <a:gd name="connsiteX2" fmla="*/ 510639 w 1486501"/>
                  <a:gd name="connsiteY2" fmla="*/ 1021278 h 1021278"/>
                  <a:gd name="connsiteX3" fmla="*/ 0 w 1486501"/>
                  <a:gd name="connsiteY3" fmla="*/ 510639 h 1021278"/>
                  <a:gd name="connsiteX4" fmla="*/ 510639 w 1486501"/>
                  <a:gd name="connsiteY4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6501" h="1021278">
                    <a:moveTo>
                      <a:pt x="771394" y="0"/>
                    </a:moveTo>
                    <a:lnTo>
                      <a:pt x="1486501" y="1021278"/>
                    </a:lnTo>
                    <a:lnTo>
                      <a:pt x="510639" y="1021278"/>
                    </a:lnTo>
                    <a:cubicBezTo>
                      <a:pt x="228621" y="1021278"/>
                      <a:pt x="0" y="792657"/>
                      <a:pt x="0" y="510639"/>
                    </a:cubicBezTo>
                    <a:cubicBezTo>
                      <a:pt x="0" y="228621"/>
                      <a:pt x="228621" y="0"/>
                      <a:pt x="51063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83BC1BC1-768A-4FF3-B0F7-2504AB2463E1}"/>
                  </a:ext>
                </a:extLst>
              </p:cNvPr>
              <p:cNvSpPr/>
              <p:nvPr/>
            </p:nvSpPr>
            <p:spPr>
              <a:xfrm rot="18000000">
                <a:off x="1541194" y="-198169"/>
                <a:ext cx="1311253" cy="1021278"/>
              </a:xfrm>
              <a:custGeom>
                <a:avLst/>
                <a:gdLst>
                  <a:gd name="connsiteX0" fmla="*/ 721618 w 1311253"/>
                  <a:gd name="connsiteY0" fmla="*/ 0 h 1021278"/>
                  <a:gd name="connsiteX1" fmla="*/ 1311253 w 1311253"/>
                  <a:gd name="connsiteY1" fmla="*/ 1021278 h 1021278"/>
                  <a:gd name="connsiteX2" fmla="*/ 319037 w 1311253"/>
                  <a:gd name="connsiteY2" fmla="*/ 1021278 h 1021278"/>
                  <a:gd name="connsiteX3" fmla="*/ 0 w 1311253"/>
                  <a:gd name="connsiteY3" fmla="*/ 702241 h 1021278"/>
                  <a:gd name="connsiteX4" fmla="*/ 0 w 1311253"/>
                  <a:gd name="connsiteY4" fmla="*/ 319037 h 1021278"/>
                  <a:gd name="connsiteX5" fmla="*/ 319037 w 1311253"/>
                  <a:gd name="connsiteY5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253" h="1021278">
                    <a:moveTo>
                      <a:pt x="721618" y="0"/>
                    </a:moveTo>
                    <a:lnTo>
                      <a:pt x="1311253" y="1021278"/>
                    </a:lnTo>
                    <a:lnTo>
                      <a:pt x="319037" y="1021278"/>
                    </a:lnTo>
                    <a:cubicBezTo>
                      <a:pt x="142838" y="1021278"/>
                      <a:pt x="0" y="878440"/>
                      <a:pt x="0" y="702241"/>
                    </a:cubicBezTo>
                    <a:lnTo>
                      <a:pt x="0" y="319037"/>
                    </a:lnTo>
                    <a:cubicBezTo>
                      <a:pt x="0" y="142838"/>
                      <a:pt x="142838" y="0"/>
                      <a:pt x="319037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3486F2F-3BC2-44B6-9674-2789396E3EBA}"/>
                  </a:ext>
                </a:extLst>
              </p:cNvPr>
              <p:cNvSpPr/>
              <p:nvPr/>
            </p:nvSpPr>
            <p:spPr>
              <a:xfrm>
                <a:off x="-2137613" y="0"/>
                <a:ext cx="4358300" cy="1021278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tlCol="0" anchor="ctr"/>
              <a:lstStyle/>
              <a:p>
                <a:pPr latinLnBrk="0">
                  <a:defRPr/>
                </a:pPr>
                <a:r>
                  <a:rPr lang="en-US" altLang="ko-KR" sz="1600" kern="0" dirty="0">
                    <a:solidFill>
                      <a:schemeClr val="bg1"/>
                    </a:solidFill>
                    <a:latin typeface="Koverwatch" panose="02020603020101020101" pitchFamily="18" charset="-127"/>
                    <a:ea typeface="Koverwatch" panose="02020603020101020101" pitchFamily="18" charset="-127"/>
                  </a:rPr>
                  <a:t> </a:t>
                </a:r>
                <a:r>
                  <a:rPr lang="en-US" altLang="ko-KR" kern="0" dirty="0">
                    <a:solidFill>
                      <a:schemeClr val="bg1"/>
                    </a:solidFill>
                    <a:latin typeface="Koverwatch" panose="02020603020101020101" pitchFamily="18" charset="-127"/>
                    <a:ea typeface="Koverwatch" panose="02020603020101020101" pitchFamily="18" charset="-127"/>
                  </a:rPr>
                  <a:t>2D GAME PROGRAMMING #02</a:t>
                </a:r>
                <a:endParaRPr lang="en-US" altLang="ko-KR" sz="1600" b="1" kern="0" dirty="0">
                  <a:solidFill>
                    <a:prstClr val="white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  <a:reflection blurRad="6350" stA="55000" endA="300" endPos="45500" dir="5400000" sy="-100000" algn="bl" rotWithShape="0"/>
                  </a:effectLst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  <a:p>
                <a:pPr latinLnBrk="0">
                  <a:defRPr/>
                </a:pPr>
                <a:r>
                  <a:rPr lang="en-US" altLang="ko-KR" sz="5000" b="1" kern="0" dirty="0">
                    <a:solidFill>
                      <a:prstClr val="white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reflection blurRad="6350" stA="55000" endA="300" endPos="45500" dir="5400000" sy="-100000" algn="bl" rotWithShape="0"/>
                    </a:effectLst>
                    <a:latin typeface="Koverwatch" panose="02020603020101020101" pitchFamily="18" charset="-127"/>
                    <a:ea typeface="Koverwatch" panose="02020603020101020101" pitchFamily="18" charset="-127"/>
                  </a:rPr>
                  <a:t>Term Project 2</a:t>
                </a:r>
                <a:r>
                  <a:rPr lang="ko-KR" altLang="en-US" sz="5000" b="1" kern="0" dirty="0">
                    <a:solidFill>
                      <a:prstClr val="white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reflection blurRad="6350" stA="55000" endA="300" endPos="45500" dir="5400000" sy="-100000" algn="bl" rotWithShape="0"/>
                    </a:effectLst>
                    <a:latin typeface="Koverwatch" panose="02020603020101020101" pitchFamily="18" charset="-127"/>
                    <a:ea typeface="Koverwatch" panose="02020603020101020101" pitchFamily="18" charset="-127"/>
                  </a:rPr>
                  <a:t>차 발표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DD5D54-DA01-48D0-A264-C7FF6F59DBDD}"/>
              </a:ext>
            </a:extLst>
          </p:cNvPr>
          <p:cNvSpPr txBox="1"/>
          <p:nvPr/>
        </p:nvSpPr>
        <p:spPr>
          <a:xfrm>
            <a:off x="4435946" y="4248403"/>
            <a:ext cx="3242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게임공학과 </a:t>
            </a: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2017180038 </a:t>
            </a: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전종우</a:t>
            </a:r>
          </a:p>
        </p:txBody>
      </p:sp>
    </p:spTree>
    <p:extLst>
      <p:ext uri="{BB962C8B-B14F-4D97-AF65-F5344CB8AC3E}">
        <p14:creationId xmlns:p14="http://schemas.microsoft.com/office/powerpoint/2010/main" val="881468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MAIN</a:t>
            </a:r>
            <a:r>
              <a:rPr lang="ko-KR" altLang="en-US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GAME</a:t>
            </a:r>
          </a:p>
          <a:p>
            <a:pPr lvl="1"/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STATE</a:t>
            </a:r>
            <a:r>
              <a:rPr lang="ko-KR" altLang="en-US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의 구성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DBB30-8319-4BB6-ADEF-94B406048BC5}"/>
              </a:ext>
            </a:extLst>
          </p:cNvPr>
          <p:cNvSpPr txBox="1"/>
          <p:nvPr/>
        </p:nvSpPr>
        <p:spPr>
          <a:xfrm>
            <a:off x="327919" y="1135579"/>
            <a:ext cx="1892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2. sprite</a:t>
            </a:r>
            <a:endParaRPr lang="ko-KR" altLang="en-US" sz="3200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C198-A7B0-4719-8BA9-86F832A24292}"/>
              </a:ext>
            </a:extLst>
          </p:cNvPr>
          <p:cNvSpPr txBox="1"/>
          <p:nvPr/>
        </p:nvSpPr>
        <p:spPr>
          <a:xfrm>
            <a:off x="1809338" y="4580007"/>
            <a:ext cx="1068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▲ 그림구성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4307A-EA06-405C-BEE4-03E7A6F61978}"/>
              </a:ext>
            </a:extLst>
          </p:cNvPr>
          <p:cNvSpPr txBox="1"/>
          <p:nvPr/>
        </p:nvSpPr>
        <p:spPr>
          <a:xfrm>
            <a:off x="7161376" y="1720354"/>
            <a:ext cx="48676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ui</a:t>
            </a:r>
            <a:endParaRPr lang="en-US" altLang="ko-KR" sz="2000" dirty="0">
              <a:solidFill>
                <a:srgbClr val="FF0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UI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CLASS</a:t>
            </a: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고정되어 있으며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게이머에게 현재 남은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LIFE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와 획득 해야 하는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COIN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수를 보여준다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남은 코인의 개수는 </a:t>
            </a:r>
            <a:r>
              <a:rPr lang="en-US" altLang="ko-KR" sz="2000" dirty="0"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FONT.PY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를 활용하였다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코인을 획득 시 남은 코인의 개수는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씩 줄어든다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생명 역시 장애물과 충돌하거나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0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최하단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 플랫폼보다 밑으로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내려가게 되면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씩 감소한다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  <p:pic>
        <p:nvPicPr>
          <p:cNvPr id="3" name="그림 2" descr="앉아있는, 테이블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63C4343D-FAF4-4FC8-80F1-4C668A4EEB2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26" y="1808285"/>
            <a:ext cx="4071600" cy="27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6F09AEE-4236-4416-9EB0-C4D23C1FB159}"/>
              </a:ext>
            </a:extLst>
          </p:cNvPr>
          <p:cNvSpPr txBox="1"/>
          <p:nvPr/>
        </p:nvSpPr>
        <p:spPr>
          <a:xfrm>
            <a:off x="327919" y="5169499"/>
            <a:ext cx="6599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위의 </a:t>
            </a:r>
            <a:r>
              <a:rPr lang="ko-KR" altLang="en-US" sz="2000" dirty="0" err="1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스프라이트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이미지를 사용하는 객체들은 모두 </a:t>
            </a:r>
            <a:r>
              <a:rPr lang="en-US" altLang="ko-KR" sz="2000" dirty="0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Sprite.py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Class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 존재한다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Class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에는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Platform, Coin, Obstacle, Plant, Box, UI 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등이 있다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모든 객체들은 </a:t>
            </a:r>
            <a:r>
              <a:rPr lang="en-US" altLang="ko-KR" sz="2000" dirty="0" err="1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objectrect.json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 이미지 좌표가 저장되어 있으며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</a:p>
          <a:p>
            <a:r>
              <a:rPr lang="en-US" altLang="ko-KR" sz="2000" dirty="0" err="1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Stage.JSON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으로 각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stage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 생성된다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000" dirty="0">
              <a:solidFill>
                <a:srgbClr val="00B0F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DED03E-5C86-4DFE-AA5B-8FCC5FAE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2385828"/>
            <a:ext cx="2458916" cy="14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1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MAIN</a:t>
            </a:r>
            <a:r>
              <a:rPr lang="ko-KR" altLang="en-US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GAME</a:t>
            </a:r>
          </a:p>
          <a:p>
            <a:pPr lvl="1"/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STATE</a:t>
            </a:r>
            <a:r>
              <a:rPr lang="ko-KR" altLang="en-US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의 구성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DBB30-8319-4BB6-ADEF-94B406048BC5}"/>
              </a:ext>
            </a:extLst>
          </p:cNvPr>
          <p:cNvSpPr txBox="1"/>
          <p:nvPr/>
        </p:nvSpPr>
        <p:spPr>
          <a:xfrm>
            <a:off x="327919" y="1135579"/>
            <a:ext cx="2054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3 background</a:t>
            </a:r>
            <a:endParaRPr lang="ko-KR" altLang="en-US" sz="3200" dirty="0"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4307A-EA06-405C-BEE4-03E7A6F61978}"/>
              </a:ext>
            </a:extLst>
          </p:cNvPr>
          <p:cNvSpPr txBox="1"/>
          <p:nvPr/>
        </p:nvSpPr>
        <p:spPr>
          <a:xfrm>
            <a:off x="327919" y="4626510"/>
            <a:ext cx="98238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background</a:t>
            </a:r>
          </a:p>
          <a:p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Backgorund.py – CLASS</a:t>
            </a:r>
          </a:p>
          <a:p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최근에 했던 따라한 실습을 응용하여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클래스 변수인 </a:t>
            </a:r>
            <a:r>
              <a:rPr lang="en-US" altLang="ko-KR" sz="2000" dirty="0" err="1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stage_level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 따라 이미지의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RECT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변경하고</a:t>
            </a:r>
            <a:endParaRPr lang="en-US" altLang="ko-KR" sz="2000" dirty="0">
              <a:solidFill>
                <a:srgbClr val="00B0F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 err="1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마리오를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클래스의 인자로 넘겨받아 </a:t>
            </a:r>
            <a:r>
              <a:rPr lang="ko-KR" altLang="en-US" sz="2000" dirty="0" err="1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마리오의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pos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 따른 횡 스크롤을 구현하였다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TITLE STATE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는 다른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BACKGROUND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사용하므로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마리오는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NONE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으로 설정해두고 인자가 넘어올 때만 횡 스크롤이 되도록 하였다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lang="en-US" altLang="ko-KR" sz="2000" dirty="0">
              <a:solidFill>
                <a:srgbClr val="00B0F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C4343D-FAF4-4FC8-80F1-4C668A4EEB2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126" y="1816232"/>
            <a:ext cx="4071600" cy="27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136372-E872-400A-AD48-4443827AF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91" y="1458139"/>
            <a:ext cx="6896426" cy="35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7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CE6C6FC2-ECC4-4384-B230-8E56459D765B}"/>
              </a:ext>
            </a:extLst>
          </p:cNvPr>
          <p:cNvGrpSpPr/>
          <p:nvPr/>
        </p:nvGrpSpPr>
        <p:grpSpPr>
          <a:xfrm>
            <a:off x="1" y="1820942"/>
            <a:ext cx="8559732" cy="2518166"/>
            <a:chOff x="1" y="1820942"/>
            <a:chExt cx="8559732" cy="2518166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2D8D745-3FFC-4AE8-97FF-03DA7BD34989}"/>
                </a:ext>
              </a:extLst>
            </p:cNvPr>
            <p:cNvSpPr/>
            <p:nvPr/>
          </p:nvSpPr>
          <p:spPr>
            <a:xfrm rot="18862910">
              <a:off x="6458532" y="2237907"/>
              <a:ext cx="2490999" cy="1711403"/>
            </a:xfrm>
            <a:custGeom>
              <a:avLst/>
              <a:gdLst>
                <a:gd name="connsiteX0" fmla="*/ 1193537 w 2490999"/>
                <a:gd name="connsiteY0" fmla="*/ 0 h 1711403"/>
                <a:gd name="connsiteX1" fmla="*/ 1541931 w 2490999"/>
                <a:gd name="connsiteY1" fmla="*/ 355994 h 1711403"/>
                <a:gd name="connsiteX2" fmla="*/ 2490999 w 2490999"/>
                <a:gd name="connsiteY2" fmla="*/ 1711403 h 1711403"/>
                <a:gd name="connsiteX3" fmla="*/ 855701 w 2490999"/>
                <a:gd name="connsiteY3" fmla="*/ 1711403 h 1711403"/>
                <a:gd name="connsiteX4" fmla="*/ 0 w 2490999"/>
                <a:gd name="connsiteY4" fmla="*/ 855702 h 1711403"/>
                <a:gd name="connsiteX5" fmla="*/ 855702 w 2490999"/>
                <a:gd name="connsiteY5" fmla="*/ 0 h 171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0999" h="1711403">
                  <a:moveTo>
                    <a:pt x="1193537" y="0"/>
                  </a:moveTo>
                  <a:lnTo>
                    <a:pt x="1541931" y="355994"/>
                  </a:lnTo>
                  <a:lnTo>
                    <a:pt x="2490999" y="1711403"/>
                  </a:lnTo>
                  <a:lnTo>
                    <a:pt x="855701" y="1711403"/>
                  </a:lnTo>
                  <a:cubicBezTo>
                    <a:pt x="383111" y="1711403"/>
                    <a:pt x="0" y="1328292"/>
                    <a:pt x="0" y="855702"/>
                  </a:cubicBezTo>
                  <a:cubicBezTo>
                    <a:pt x="0" y="383111"/>
                    <a:pt x="383111" y="0"/>
                    <a:pt x="85570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5357EA6-5412-4DA8-B2CB-44F757430D45}"/>
                </a:ext>
              </a:extLst>
            </p:cNvPr>
            <p:cNvGrpSpPr/>
            <p:nvPr/>
          </p:nvGrpSpPr>
          <p:grpSpPr>
            <a:xfrm>
              <a:off x="1" y="1820942"/>
              <a:ext cx="8365170" cy="2490999"/>
              <a:chOff x="-2137613" y="-427307"/>
              <a:chExt cx="4991906" cy="1486501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C7036B2-9741-4CE3-8B34-B1D00D58C6C0}"/>
                  </a:ext>
                </a:extLst>
              </p:cNvPr>
              <p:cNvSpPr/>
              <p:nvPr/>
            </p:nvSpPr>
            <p:spPr>
              <a:xfrm rot="18300000">
                <a:off x="1600403" y="-194695"/>
                <a:ext cx="1486501" cy="1021278"/>
              </a:xfrm>
              <a:custGeom>
                <a:avLst/>
                <a:gdLst>
                  <a:gd name="connsiteX0" fmla="*/ 771394 w 1486501"/>
                  <a:gd name="connsiteY0" fmla="*/ 0 h 1021278"/>
                  <a:gd name="connsiteX1" fmla="*/ 1486501 w 1486501"/>
                  <a:gd name="connsiteY1" fmla="*/ 1021278 h 1021278"/>
                  <a:gd name="connsiteX2" fmla="*/ 510639 w 1486501"/>
                  <a:gd name="connsiteY2" fmla="*/ 1021278 h 1021278"/>
                  <a:gd name="connsiteX3" fmla="*/ 0 w 1486501"/>
                  <a:gd name="connsiteY3" fmla="*/ 510639 h 1021278"/>
                  <a:gd name="connsiteX4" fmla="*/ 510639 w 1486501"/>
                  <a:gd name="connsiteY4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6501" h="1021278">
                    <a:moveTo>
                      <a:pt x="771394" y="0"/>
                    </a:moveTo>
                    <a:lnTo>
                      <a:pt x="1486501" y="1021278"/>
                    </a:lnTo>
                    <a:lnTo>
                      <a:pt x="510639" y="1021278"/>
                    </a:lnTo>
                    <a:cubicBezTo>
                      <a:pt x="228621" y="1021278"/>
                      <a:pt x="0" y="792657"/>
                      <a:pt x="0" y="510639"/>
                    </a:cubicBezTo>
                    <a:cubicBezTo>
                      <a:pt x="0" y="228621"/>
                      <a:pt x="228621" y="0"/>
                      <a:pt x="51063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83BC1BC1-768A-4FF3-B0F7-2504AB2463E1}"/>
                  </a:ext>
                </a:extLst>
              </p:cNvPr>
              <p:cNvSpPr/>
              <p:nvPr/>
            </p:nvSpPr>
            <p:spPr>
              <a:xfrm rot="18000000">
                <a:off x="1541194" y="-198169"/>
                <a:ext cx="1311253" cy="1021278"/>
              </a:xfrm>
              <a:custGeom>
                <a:avLst/>
                <a:gdLst>
                  <a:gd name="connsiteX0" fmla="*/ 721618 w 1311253"/>
                  <a:gd name="connsiteY0" fmla="*/ 0 h 1021278"/>
                  <a:gd name="connsiteX1" fmla="*/ 1311253 w 1311253"/>
                  <a:gd name="connsiteY1" fmla="*/ 1021278 h 1021278"/>
                  <a:gd name="connsiteX2" fmla="*/ 319037 w 1311253"/>
                  <a:gd name="connsiteY2" fmla="*/ 1021278 h 1021278"/>
                  <a:gd name="connsiteX3" fmla="*/ 0 w 1311253"/>
                  <a:gd name="connsiteY3" fmla="*/ 702241 h 1021278"/>
                  <a:gd name="connsiteX4" fmla="*/ 0 w 1311253"/>
                  <a:gd name="connsiteY4" fmla="*/ 319037 h 1021278"/>
                  <a:gd name="connsiteX5" fmla="*/ 319037 w 1311253"/>
                  <a:gd name="connsiteY5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253" h="1021278">
                    <a:moveTo>
                      <a:pt x="721618" y="0"/>
                    </a:moveTo>
                    <a:lnTo>
                      <a:pt x="1311253" y="1021278"/>
                    </a:lnTo>
                    <a:lnTo>
                      <a:pt x="319037" y="1021278"/>
                    </a:lnTo>
                    <a:cubicBezTo>
                      <a:pt x="142838" y="1021278"/>
                      <a:pt x="0" y="878440"/>
                      <a:pt x="0" y="702241"/>
                    </a:cubicBezTo>
                    <a:lnTo>
                      <a:pt x="0" y="319037"/>
                    </a:lnTo>
                    <a:cubicBezTo>
                      <a:pt x="0" y="142838"/>
                      <a:pt x="142838" y="0"/>
                      <a:pt x="319037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3486F2F-3BC2-44B6-9674-2789396E3EBA}"/>
                  </a:ext>
                </a:extLst>
              </p:cNvPr>
              <p:cNvSpPr/>
              <p:nvPr/>
            </p:nvSpPr>
            <p:spPr>
              <a:xfrm>
                <a:off x="-2137613" y="0"/>
                <a:ext cx="4358300" cy="1021278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tlCol="0" anchor="ctr"/>
              <a:lstStyle/>
              <a:p>
                <a:pPr algn="ctr" latinLnBrk="0">
                  <a:defRPr/>
                </a:pPr>
                <a:r>
                  <a:rPr lang="en-US" altLang="ko-KR" sz="5000" b="1" kern="0" dirty="0">
                    <a:solidFill>
                      <a:prstClr val="white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reflection blurRad="6350" stA="55000" endA="300" endPos="45500" dir="5400000" sy="-100000" algn="bl" rotWithShape="0"/>
                    </a:effectLst>
                    <a:latin typeface="Koverwatch" panose="02020603020101020101" pitchFamily="18" charset="-127"/>
                    <a:ea typeface="Koverwatch" panose="02020603020101020101" pitchFamily="18" charset="-127"/>
                  </a:rPr>
                  <a:t>Thank you !</a:t>
                </a:r>
                <a:endParaRPr lang="ko-KR" altLang="en-US" sz="5000" b="1" kern="0" dirty="0">
                  <a:solidFill>
                    <a:prstClr val="white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  <a:reflection blurRad="6350" stA="55000" endA="300" endPos="45500" dir="5400000" sy="-100000" algn="bl" rotWithShape="0"/>
                  </a:effectLst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6030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ko-KR" altLang="en-US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게임 소개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E9E88B-BFD5-438E-9156-C8FC6243A507}"/>
              </a:ext>
            </a:extLst>
          </p:cNvPr>
          <p:cNvSpPr txBox="1"/>
          <p:nvPr/>
        </p:nvSpPr>
        <p:spPr>
          <a:xfrm>
            <a:off x="1499051" y="5657643"/>
            <a:ext cx="7077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기존 </a:t>
            </a:r>
            <a:r>
              <a:rPr lang="ko-KR" altLang="en-US" sz="2400" dirty="0" err="1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마리오</a:t>
            </a:r>
            <a:r>
              <a:rPr lang="ko-KR" altLang="en-US" sz="2400" dirty="0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 게임을 변형하여</a:t>
            </a:r>
            <a:r>
              <a:rPr lang="en-US" altLang="ko-KR" sz="2400" dirty="0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목표지점에 도착하면</a:t>
            </a:r>
            <a:r>
              <a:rPr lang="en-US" altLang="ko-KR" sz="2400" dirty="0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클리어 하는 것이 아닌</a:t>
            </a:r>
            <a:endParaRPr lang="en-US" altLang="ko-KR" sz="2400" dirty="0">
              <a:solidFill>
                <a:srgbClr val="00B0F0"/>
              </a:solidFill>
              <a:highlight>
                <a:srgbClr val="FFFF00"/>
              </a:highlight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필드 위에 존재하는 모든 코인을 획득하여 탈출하는 게임입니다</a:t>
            </a:r>
            <a:r>
              <a:rPr lang="en-US" altLang="ko-KR" sz="2400" dirty="0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EEFEEB-90DA-4144-B645-4C1A561DEF16}"/>
              </a:ext>
            </a:extLst>
          </p:cNvPr>
          <p:cNvGrpSpPr/>
          <p:nvPr/>
        </p:nvGrpSpPr>
        <p:grpSpPr>
          <a:xfrm>
            <a:off x="8291147" y="3277214"/>
            <a:ext cx="3288322" cy="2242417"/>
            <a:chOff x="830296" y="2157491"/>
            <a:chExt cx="3404322" cy="221915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69188EC-F57F-4964-A1C8-CD27B7026AEF}"/>
                </a:ext>
              </a:extLst>
            </p:cNvPr>
            <p:cNvGrpSpPr/>
            <p:nvPr/>
          </p:nvGrpSpPr>
          <p:grpSpPr>
            <a:xfrm>
              <a:off x="830296" y="3355364"/>
              <a:ext cx="3404322" cy="1021278"/>
              <a:chOff x="215715" y="4905269"/>
              <a:chExt cx="4308715" cy="140530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1459253-6CAC-41A8-B07C-47FA12B134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715" y="4905269"/>
                <a:ext cx="4308715" cy="1405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액자 3">
                <a:extLst>
                  <a:ext uri="{FF2B5EF4-FFF2-40B4-BE49-F238E27FC236}">
                    <a16:creationId xmlns:a16="http://schemas.microsoft.com/office/drawing/2014/main" id="{3D8A3519-2476-4F6A-88A6-F22F5B0698D8}"/>
                  </a:ext>
                </a:extLst>
              </p:cNvPr>
              <p:cNvSpPr/>
              <p:nvPr/>
            </p:nvSpPr>
            <p:spPr>
              <a:xfrm>
                <a:off x="984738" y="5967671"/>
                <a:ext cx="1055077" cy="342902"/>
              </a:xfrm>
              <a:prstGeom prst="fram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액자 15">
                <a:extLst>
                  <a:ext uri="{FF2B5EF4-FFF2-40B4-BE49-F238E27FC236}">
                    <a16:creationId xmlns:a16="http://schemas.microsoft.com/office/drawing/2014/main" id="{4BD36144-A118-4E16-91FE-E811EA204545}"/>
                  </a:ext>
                </a:extLst>
              </p:cNvPr>
              <p:cNvSpPr/>
              <p:nvPr/>
            </p:nvSpPr>
            <p:spPr>
              <a:xfrm>
                <a:off x="3050931" y="5794131"/>
                <a:ext cx="597877" cy="516442"/>
              </a:xfrm>
              <a:prstGeom prst="fram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AA123C-D707-4502-8282-D601C04CC4C6}"/>
                </a:ext>
              </a:extLst>
            </p:cNvPr>
            <p:cNvSpPr txBox="1"/>
            <p:nvPr/>
          </p:nvSpPr>
          <p:spPr>
            <a:xfrm>
              <a:off x="1437903" y="2157491"/>
              <a:ext cx="2104885" cy="1197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&lt;</a:t>
              </a:r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조작키</a:t>
              </a:r>
              <a:r>
                <a:rPr lang="en-US" altLang="ko-KR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&gt;</a:t>
              </a:r>
            </a:p>
            <a:p>
              <a:pPr algn="ctr"/>
              <a:r>
                <a:rPr lang="ko-KR" altLang="en-US" sz="1800" dirty="0">
                  <a:solidFill>
                    <a:srgbClr val="FF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방향키 </a:t>
              </a:r>
              <a:r>
                <a:rPr lang="en-US" altLang="ko-KR" sz="1800" dirty="0">
                  <a:solidFill>
                    <a:srgbClr val="FF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– </a:t>
              </a:r>
              <a:r>
                <a:rPr lang="ko-KR" altLang="en-US" sz="1800" dirty="0">
                  <a:solidFill>
                    <a:srgbClr val="FF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이동</a:t>
              </a:r>
              <a:endParaRPr lang="en-US" altLang="ko-KR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pPr algn="ctr"/>
              <a:r>
                <a:rPr lang="ko-KR" altLang="en-US" sz="1800" dirty="0">
                  <a:solidFill>
                    <a:srgbClr val="FF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스페이스 바</a:t>
              </a:r>
              <a:r>
                <a:rPr lang="en-US" altLang="ko-KR" sz="1800" dirty="0">
                  <a:solidFill>
                    <a:srgbClr val="FF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- </a:t>
              </a:r>
              <a:r>
                <a:rPr lang="ko-KR" altLang="en-US" sz="1800" dirty="0">
                  <a:solidFill>
                    <a:srgbClr val="FF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점프</a:t>
              </a:r>
              <a:endParaRPr lang="en-US" altLang="ko-KR" sz="18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22F4DB-BD52-47E0-984F-148ED039E23D}"/>
              </a:ext>
            </a:extLst>
          </p:cNvPr>
          <p:cNvGrpSpPr/>
          <p:nvPr/>
        </p:nvGrpSpPr>
        <p:grpSpPr>
          <a:xfrm>
            <a:off x="2153694" y="644969"/>
            <a:ext cx="5554237" cy="4874662"/>
            <a:chOff x="5756518" y="187473"/>
            <a:chExt cx="5554237" cy="487466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5B7BE6B-2E8A-413D-8AD9-D447AB070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6518" y="898186"/>
              <a:ext cx="5554237" cy="41639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337EB3-11CA-4E8C-AE64-FCB9C6298D45}"/>
                </a:ext>
              </a:extLst>
            </p:cNvPr>
            <p:cNvSpPr txBox="1"/>
            <p:nvPr/>
          </p:nvSpPr>
          <p:spPr>
            <a:xfrm>
              <a:off x="6572951" y="187473"/>
              <a:ext cx="39213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n w="38100"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Super Mario Brothers" panose="020B0603050302020204" pitchFamily="34" charset="0"/>
                </a:rPr>
                <a:t>M</a:t>
              </a:r>
              <a:r>
                <a:rPr lang="en-US" altLang="ko-KR" sz="3600" dirty="0">
                  <a:ln w="38100"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Super Mario Brothers" panose="020B0603050302020204" pitchFamily="34" charset="0"/>
                </a:rPr>
                <a:t>A</a:t>
              </a:r>
              <a:r>
                <a:rPr lang="en-US" altLang="ko-KR" sz="3600" dirty="0">
                  <a:ln w="38100"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Super Mario Brothers" panose="020B0603050302020204" pitchFamily="34" charset="0"/>
                </a:rPr>
                <a:t>R</a:t>
              </a:r>
              <a:r>
                <a:rPr lang="en-US" altLang="ko-KR" sz="3600" dirty="0">
                  <a:ln w="38100">
                    <a:solidFill>
                      <a:schemeClr val="tx1"/>
                    </a:solidFill>
                  </a:ln>
                  <a:solidFill>
                    <a:srgbClr val="00B0F0"/>
                  </a:solidFill>
                  <a:latin typeface="Super Mario Brothers" panose="020B0603050302020204" pitchFamily="34" charset="0"/>
                </a:rPr>
                <a:t>I</a:t>
              </a:r>
              <a:r>
                <a:rPr lang="en-US" altLang="ko-KR" sz="3600" dirty="0">
                  <a:ln w="38100"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Super Mario Brothers" panose="020B0603050302020204" pitchFamily="34" charset="0"/>
                </a:rPr>
                <a:t>O</a:t>
              </a:r>
              <a:r>
                <a:rPr lang="ko-KR" altLang="en-US" sz="3600" dirty="0">
                  <a:ln w="38100">
                    <a:solidFill>
                      <a:schemeClr val="tx1"/>
                    </a:solidFill>
                  </a:ln>
                  <a:latin typeface="Super Mario Brothers" panose="020B0603050302020204" pitchFamily="34" charset="0"/>
                </a:rPr>
                <a:t> </a:t>
              </a:r>
              <a:r>
                <a:rPr lang="en-US" altLang="ko-KR" sz="3600" dirty="0">
                  <a:ln w="38100">
                    <a:solidFill>
                      <a:schemeClr val="tx1"/>
                    </a:solidFill>
                  </a:ln>
                  <a:solidFill>
                    <a:srgbClr val="FFFF00"/>
                  </a:solidFill>
                  <a:latin typeface="Super Mario Brothers" panose="020B0603050302020204" pitchFamily="34" charset="0"/>
                </a:rPr>
                <a:t>E</a:t>
              </a:r>
              <a:r>
                <a:rPr lang="en-US" altLang="ko-KR" sz="3600" dirty="0">
                  <a:ln w="38100">
                    <a:solidFill>
                      <a:schemeClr val="tx1"/>
                    </a:solidFill>
                  </a:ln>
                  <a:solidFill>
                    <a:srgbClr val="00B0F0"/>
                  </a:solidFill>
                  <a:latin typeface="Super Mario Brothers" panose="020B0603050302020204" pitchFamily="34" charset="0"/>
                </a:rPr>
                <a:t>S</a:t>
              </a:r>
              <a:r>
                <a:rPr lang="en-US" altLang="ko-KR" sz="3600" dirty="0">
                  <a:ln w="38100"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Super Mario Brothers" panose="020B0603050302020204" pitchFamily="34" charset="0"/>
                </a:rPr>
                <a:t>C</a:t>
              </a:r>
              <a:r>
                <a:rPr lang="en-US" altLang="ko-KR" sz="3600" dirty="0">
                  <a:ln w="38100"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Super Mario Brothers" panose="020B0603050302020204" pitchFamily="34" charset="0"/>
                </a:rPr>
                <a:t>A</a:t>
              </a:r>
              <a:r>
                <a:rPr lang="en-US" altLang="ko-KR" sz="3600" dirty="0">
                  <a:ln w="38100"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Super Mario Brothers" panose="020B0603050302020204" pitchFamily="34" charset="0"/>
                </a:rPr>
                <a:t>P</a:t>
              </a:r>
              <a:r>
                <a:rPr lang="en-US" altLang="ko-KR" sz="3600" dirty="0">
                  <a:ln w="38100">
                    <a:solidFill>
                      <a:schemeClr val="tx1"/>
                    </a:solidFill>
                  </a:ln>
                  <a:solidFill>
                    <a:srgbClr val="00B0F0"/>
                  </a:solidFill>
                  <a:latin typeface="Super Mario Brothers" panose="020B0603050302020204" pitchFamily="34" charset="0"/>
                </a:rPr>
                <a:t>E</a:t>
              </a:r>
              <a:endParaRPr lang="ko-KR" altLang="en-US" sz="3600" dirty="0">
                <a:ln w="38100">
                  <a:solidFill>
                    <a:schemeClr val="tx1"/>
                  </a:solidFill>
                </a:ln>
                <a:solidFill>
                  <a:srgbClr val="00B0F0"/>
                </a:solidFill>
                <a:latin typeface="Super Mario Brothers" panose="020B06030503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068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ko-KR" altLang="en-US" sz="24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현재까지의 </a:t>
            </a:r>
            <a:endParaRPr lang="en-US" altLang="ko-KR" sz="2400" b="1" dirty="0">
              <a:solidFill>
                <a:prstClr val="white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lvl="1"/>
            <a:r>
              <a:rPr lang="ko-KR" altLang="en-US" sz="24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진행상황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90ED4A6D-FF45-41B5-BD35-C85369C1C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19652"/>
              </p:ext>
            </p:extLst>
          </p:nvPr>
        </p:nvGraphicFramePr>
        <p:xfrm>
          <a:off x="2717429" y="1575879"/>
          <a:ext cx="6757142" cy="417749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378571">
                  <a:extLst>
                    <a:ext uri="{9D8B030D-6E8A-4147-A177-3AD203B41FA5}">
                      <a16:colId xmlns:a16="http://schemas.microsoft.com/office/drawing/2014/main" val="666286927"/>
                    </a:ext>
                  </a:extLst>
                </a:gridCol>
                <a:gridCol w="3378571">
                  <a:extLst>
                    <a:ext uri="{9D8B030D-6E8A-4147-A177-3AD203B41FA5}">
                      <a16:colId xmlns:a16="http://schemas.microsoft.com/office/drawing/2014/main" val="919871721"/>
                    </a:ext>
                  </a:extLst>
                </a:gridCol>
              </a:tblGrid>
              <a:tr h="464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목표로 설정한 </a:t>
                      </a:r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구현 여부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/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진행률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(%)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461290"/>
                  </a:ext>
                </a:extLst>
              </a:tr>
              <a:tr h="464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로고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00B0F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Y / 100</a:t>
                      </a:r>
                      <a:endParaRPr lang="ko-KR" altLang="en-US" sz="2400" dirty="0">
                        <a:solidFill>
                          <a:srgbClr val="00B0F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755772"/>
                  </a:ext>
                </a:extLst>
              </a:tr>
              <a:tr h="464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타이틀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00B0F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Y / 100</a:t>
                      </a:r>
                      <a:endParaRPr lang="ko-KR" altLang="en-US" sz="2400" dirty="0">
                        <a:solidFill>
                          <a:srgbClr val="00B0F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55523"/>
                  </a:ext>
                </a:extLst>
              </a:tr>
              <a:tr h="464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게임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1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00B0F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Y / 100</a:t>
                      </a:r>
                      <a:endParaRPr lang="ko-KR" altLang="en-US" sz="2400" dirty="0">
                        <a:solidFill>
                          <a:srgbClr val="00B0F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7060"/>
                  </a:ext>
                </a:extLst>
              </a:tr>
              <a:tr h="464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게임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00B0F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Y / 100</a:t>
                      </a:r>
                      <a:endParaRPr lang="ko-KR" altLang="en-US" sz="2400" dirty="0">
                        <a:solidFill>
                          <a:srgbClr val="00B0F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34063"/>
                  </a:ext>
                </a:extLst>
              </a:tr>
              <a:tr h="464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게임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3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00B0F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Y / 100</a:t>
                      </a:r>
                      <a:endParaRPr lang="ko-KR" altLang="en-US" sz="2400" dirty="0">
                        <a:solidFill>
                          <a:srgbClr val="00B0F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687583"/>
                  </a:ext>
                </a:extLst>
              </a:tr>
              <a:tr h="464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게임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4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00B0F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Y / 100</a:t>
                      </a:r>
                      <a:endParaRPr lang="ko-KR" altLang="en-US" sz="2400" dirty="0">
                        <a:solidFill>
                          <a:srgbClr val="00B0F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669558"/>
                  </a:ext>
                </a:extLst>
              </a:tr>
              <a:tr h="464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히든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~ING / 10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665602"/>
                  </a:ext>
                </a:extLst>
              </a:tr>
              <a:tr h="464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엔딩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FF000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N / 0</a:t>
                      </a:r>
                      <a:endParaRPr lang="ko-KR" altLang="en-US" sz="2400" dirty="0">
                        <a:solidFill>
                          <a:srgbClr val="FF000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169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512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>
            <a:noAutofit/>
          </a:bodyPr>
          <a:lstStyle/>
          <a:p>
            <a:pPr lvl="1"/>
            <a:r>
              <a:rPr lang="en-US" altLang="ko-KR" sz="24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Git commits</a:t>
            </a:r>
            <a:endParaRPr lang="ko-KR" altLang="en-US" sz="2400" b="1" dirty="0">
              <a:solidFill>
                <a:prstClr val="white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ED882-0C7E-4483-8D9B-745A6E6128A4}"/>
              </a:ext>
            </a:extLst>
          </p:cNvPr>
          <p:cNvSpPr txBox="1"/>
          <p:nvPr/>
        </p:nvSpPr>
        <p:spPr>
          <a:xfrm>
            <a:off x="1664299" y="3334363"/>
            <a:ext cx="921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▲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주차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aphicFrame>
        <p:nvGraphicFramePr>
          <p:cNvPr id="43" name="표 2">
            <a:extLst>
              <a:ext uri="{FF2B5EF4-FFF2-40B4-BE49-F238E27FC236}">
                <a16:creationId xmlns:a16="http://schemas.microsoft.com/office/drawing/2014/main" id="{0C3541CB-FB9F-4EB8-B62D-06AE75B0E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956574"/>
              </p:ext>
            </p:extLst>
          </p:nvPr>
        </p:nvGraphicFramePr>
        <p:xfrm>
          <a:off x="8162827" y="1217670"/>
          <a:ext cx="3704202" cy="484114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045042">
                  <a:extLst>
                    <a:ext uri="{9D8B030D-6E8A-4147-A177-3AD203B41FA5}">
                      <a16:colId xmlns:a16="http://schemas.microsoft.com/office/drawing/2014/main" val="666286927"/>
                    </a:ext>
                  </a:extLst>
                </a:gridCol>
                <a:gridCol w="1659160">
                  <a:extLst>
                    <a:ext uri="{9D8B030D-6E8A-4147-A177-3AD203B41FA5}">
                      <a16:colId xmlns:a16="http://schemas.microsoft.com/office/drawing/2014/main" val="919871721"/>
                    </a:ext>
                  </a:extLst>
                </a:gridCol>
              </a:tblGrid>
              <a:tr h="456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Commit counts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461290"/>
                  </a:ext>
                </a:extLst>
              </a:tr>
              <a:tr h="626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1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(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10.11 ~ 10.17)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755772"/>
                  </a:ext>
                </a:extLst>
              </a:tr>
              <a:tr h="626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2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(10.18 ~ 10.24)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55523"/>
                  </a:ext>
                </a:extLst>
              </a:tr>
              <a:tr h="626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3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(10.25 ~ 10.31)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14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7060"/>
                  </a:ext>
                </a:extLst>
              </a:tr>
              <a:tr h="626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4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(11.01 ~ 11.07)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4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34063"/>
                  </a:ext>
                </a:extLst>
              </a:tr>
              <a:tr h="626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5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(11.08 ~ 11.14)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49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687583"/>
                  </a:ext>
                </a:extLst>
              </a:tr>
              <a:tr h="626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6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(11.15 ~ 11.21)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57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669558"/>
                  </a:ext>
                </a:extLst>
              </a:tr>
              <a:tr h="626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TOTAL</a:t>
                      </a:r>
                      <a:endParaRPr lang="ko-KR" altLang="en-US" sz="30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124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202398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B400AFA-B3B9-4E35-98C3-0B96BF6166A4}"/>
              </a:ext>
            </a:extLst>
          </p:cNvPr>
          <p:cNvSpPr txBox="1"/>
          <p:nvPr/>
        </p:nvSpPr>
        <p:spPr>
          <a:xfrm>
            <a:off x="8874980" y="656892"/>
            <a:ext cx="2279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▼ 주차 별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Commit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수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6E18AF-C98D-47D2-AA50-098BF326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1" y="1292813"/>
            <a:ext cx="3600000" cy="203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C1F2B5-C427-4CBF-993E-9C872D60166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80" y="1293183"/>
            <a:ext cx="3600000" cy="203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636071-12F2-4D97-8022-B278A2259869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971" y="3970342"/>
            <a:ext cx="3600000" cy="203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C3004C-D8F1-47F9-A47B-199B71239A7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86480" y="3970342"/>
            <a:ext cx="3600000" cy="203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BA283AE-923A-4299-A228-15CEDE8DE420}"/>
              </a:ext>
            </a:extLst>
          </p:cNvPr>
          <p:cNvSpPr txBox="1"/>
          <p:nvPr/>
        </p:nvSpPr>
        <p:spPr>
          <a:xfrm>
            <a:off x="5425808" y="3323583"/>
            <a:ext cx="921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▲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주차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001F39-537D-4B80-83C2-67BAE18A5246}"/>
              </a:ext>
            </a:extLst>
          </p:cNvPr>
          <p:cNvSpPr txBox="1"/>
          <p:nvPr/>
        </p:nvSpPr>
        <p:spPr>
          <a:xfrm>
            <a:off x="1664299" y="6058116"/>
            <a:ext cx="921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▲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5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주차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A37BFA-A420-486E-B885-A75B49FE3182}"/>
              </a:ext>
            </a:extLst>
          </p:cNvPr>
          <p:cNvSpPr txBox="1"/>
          <p:nvPr/>
        </p:nvSpPr>
        <p:spPr>
          <a:xfrm>
            <a:off x="5425808" y="6047336"/>
            <a:ext cx="921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▲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6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주차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67E239-3969-48AB-BF94-9A9972CAE54E}"/>
              </a:ext>
            </a:extLst>
          </p:cNvPr>
          <p:cNvSpPr txBox="1"/>
          <p:nvPr/>
        </p:nvSpPr>
        <p:spPr>
          <a:xfrm>
            <a:off x="3141732" y="656892"/>
            <a:ext cx="1689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▼ </a:t>
            </a:r>
            <a:r>
              <a:rPr lang="en-US" altLang="ko-KR" sz="20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github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 insights</a:t>
            </a:r>
          </a:p>
        </p:txBody>
      </p:sp>
    </p:spTree>
    <p:extLst>
      <p:ext uri="{BB962C8B-B14F-4D97-AF65-F5344CB8AC3E}">
        <p14:creationId xmlns:p14="http://schemas.microsoft.com/office/powerpoint/2010/main" val="150699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MAIN</a:t>
            </a:r>
            <a:r>
              <a:rPr lang="ko-KR" altLang="en-US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GAME</a:t>
            </a:r>
          </a:p>
          <a:p>
            <a:pPr lvl="1"/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STATE</a:t>
            </a:r>
            <a:r>
              <a:rPr lang="ko-KR" altLang="en-US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의 구성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DBB30-8319-4BB6-ADEF-94B406048BC5}"/>
              </a:ext>
            </a:extLst>
          </p:cNvPr>
          <p:cNvSpPr txBox="1"/>
          <p:nvPr/>
        </p:nvSpPr>
        <p:spPr>
          <a:xfrm>
            <a:off x="327920" y="1135579"/>
            <a:ext cx="1419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1. Mario</a:t>
            </a:r>
            <a:endParaRPr lang="ko-KR" altLang="en-US" sz="3200" dirty="0">
              <a:highlight>
                <a:srgbClr val="FFFF00"/>
              </a:highlight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EDFBAD5-9CB2-4C26-A5D9-A70076C06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26" y="1922579"/>
            <a:ext cx="5397256" cy="446159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1DDF33-21EF-431B-81A3-33269B2D7C79}"/>
              </a:ext>
            </a:extLst>
          </p:cNvPr>
          <p:cNvSpPr txBox="1"/>
          <p:nvPr/>
        </p:nvSpPr>
        <p:spPr>
          <a:xfrm>
            <a:off x="3647466" y="689303"/>
            <a:ext cx="5096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마리오의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IMAGE_RECT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와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STATE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는 클래스 변수로 설정되어 있다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매번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UPDATE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에서 발 밑의 플랫폼을 검사하여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FALLING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을 체크하고</a:t>
            </a:r>
            <a:endParaRPr lang="en-US" altLang="ko-KR" sz="2000" dirty="0">
              <a:solidFill>
                <a:srgbClr val="00B0F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JUMP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나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DIE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등 멤버함수를 통해 </a:t>
            </a:r>
            <a:r>
              <a:rPr lang="ko-KR" altLang="en-US" sz="2000" dirty="0" err="1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스테이트를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변경한다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7FE48CC-29D8-4229-952A-52A11037F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11" y="1922580"/>
            <a:ext cx="5880963" cy="446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MAIN</a:t>
            </a:r>
            <a:r>
              <a:rPr lang="ko-KR" altLang="en-US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GAME</a:t>
            </a:r>
          </a:p>
          <a:p>
            <a:pPr lvl="1"/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STATE</a:t>
            </a:r>
            <a:r>
              <a:rPr lang="ko-KR" altLang="en-US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의 구성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DBB30-8319-4BB6-ADEF-94B406048BC5}"/>
              </a:ext>
            </a:extLst>
          </p:cNvPr>
          <p:cNvSpPr txBox="1"/>
          <p:nvPr/>
        </p:nvSpPr>
        <p:spPr>
          <a:xfrm>
            <a:off x="327920" y="1135579"/>
            <a:ext cx="1419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1. Mario</a:t>
            </a:r>
            <a:endParaRPr lang="ko-KR" altLang="en-US" sz="3200" dirty="0">
              <a:highlight>
                <a:srgbClr val="FFFF00"/>
              </a:highlight>
            </a:endParaRPr>
          </a:p>
        </p:txBody>
      </p:sp>
      <p:pic>
        <p:nvPicPr>
          <p:cNvPr id="8" name="그림 7" descr="컴퓨터, 묶음, 옅은, 전면이(가) 표시된 사진&#10;&#10;자동 생성된 설명">
            <a:extLst>
              <a:ext uri="{FF2B5EF4-FFF2-40B4-BE49-F238E27FC236}">
                <a16:creationId xmlns:a16="http://schemas.microsoft.com/office/drawing/2014/main" id="{D595AE2F-7F3D-453A-A04D-48FFBE7E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26" y="1834974"/>
            <a:ext cx="4069781" cy="2714783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04C198-A7B0-4719-8BA9-86F832A24292}"/>
              </a:ext>
            </a:extLst>
          </p:cNvPr>
          <p:cNvSpPr txBox="1"/>
          <p:nvPr/>
        </p:nvSpPr>
        <p:spPr>
          <a:xfrm>
            <a:off x="1809338" y="4632692"/>
            <a:ext cx="1068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▲ 그림구성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B8F72C-E636-455E-8FBC-391BF7E1B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714" y="3295071"/>
            <a:ext cx="1821705" cy="26752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94B013-0CC4-4630-884A-579803E79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715" y="1720354"/>
            <a:ext cx="1821706" cy="14451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639386-8059-4141-B6FA-AB176A0F0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525" y="3294133"/>
            <a:ext cx="1782689" cy="12858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62C8D5-1FDE-4631-BDF4-C26EFDDCA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7525" y="267951"/>
            <a:ext cx="819150" cy="12858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4CD3C07-D39C-4DBF-9F47-89B761410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2329" y="252771"/>
            <a:ext cx="819150" cy="12890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6F425F-0DA7-4B18-9639-CBAE986F5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525" y="1827130"/>
            <a:ext cx="1236969" cy="12295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24307A-EA06-405C-BEE4-03E7A6F61978}"/>
              </a:ext>
            </a:extLst>
          </p:cNvPr>
          <p:cNvSpPr txBox="1"/>
          <p:nvPr/>
        </p:nvSpPr>
        <p:spPr>
          <a:xfrm>
            <a:off x="5787377" y="272133"/>
            <a:ext cx="1821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◀ </a:t>
            </a:r>
            <a:r>
              <a:rPr lang="en-US" altLang="ko-KR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IDLE STATE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키보드 명령이 없을 때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이 동작을 수행한다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A74C62-8D85-4C96-AE7D-3D86CBD8BA7D}"/>
              </a:ext>
            </a:extLst>
          </p:cNvPr>
          <p:cNvSpPr txBox="1"/>
          <p:nvPr/>
        </p:nvSpPr>
        <p:spPr>
          <a:xfrm>
            <a:off x="8714724" y="218345"/>
            <a:ext cx="2050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◀ </a:t>
            </a:r>
            <a:r>
              <a:rPr lang="en-US" altLang="ko-KR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run STATE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좌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우 방향키를 입력하면 이 동작을 수행한다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B47534-75EC-4867-B8EE-9672AB968DE7}"/>
              </a:ext>
            </a:extLst>
          </p:cNvPr>
          <p:cNvSpPr txBox="1"/>
          <p:nvPr/>
        </p:nvSpPr>
        <p:spPr>
          <a:xfrm>
            <a:off x="6198416" y="1733245"/>
            <a:ext cx="1885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◀ </a:t>
            </a:r>
            <a:r>
              <a:rPr lang="en-US" altLang="ko-KR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Jump STATE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스페이스바를 입력하면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이 동작을 수행한다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9BE838-FED5-4C64-B388-0DB4CE46FEB0}"/>
              </a:ext>
            </a:extLst>
          </p:cNvPr>
          <p:cNvSpPr txBox="1"/>
          <p:nvPr/>
        </p:nvSpPr>
        <p:spPr>
          <a:xfrm>
            <a:off x="10173343" y="1733245"/>
            <a:ext cx="1885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◀ </a:t>
            </a:r>
            <a:r>
              <a:rPr lang="en-US" altLang="ko-KR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FALLING STATE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스페이스바를 입력하면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이 동작을 수행한다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826A0A-5299-46F8-9E63-1DA3BA1B0A9D}"/>
              </a:ext>
            </a:extLst>
          </p:cNvPr>
          <p:cNvSpPr txBox="1"/>
          <p:nvPr/>
        </p:nvSpPr>
        <p:spPr>
          <a:xfrm>
            <a:off x="4799683" y="4646875"/>
            <a:ext cx="2500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▲ </a:t>
            </a:r>
            <a:r>
              <a:rPr lang="en-US" altLang="ko-KR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DIE STATE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최하단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 플랫폼보다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밑으로 내려가게 되어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Y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좌표가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-H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가 되면 이 동작을 수행한다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F36CE4-02C5-43B7-908D-BCF125663E90}"/>
              </a:ext>
            </a:extLst>
          </p:cNvPr>
          <p:cNvSpPr txBox="1"/>
          <p:nvPr/>
        </p:nvSpPr>
        <p:spPr>
          <a:xfrm>
            <a:off x="10173342" y="3294133"/>
            <a:ext cx="18853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◀ </a:t>
            </a:r>
            <a:r>
              <a:rPr lang="en-US" altLang="ko-KR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CLIMB STATE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사다리와 충돌 중에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상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하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방향키를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입력하면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이 동작을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수행한다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86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MAIN</a:t>
            </a:r>
            <a:r>
              <a:rPr lang="ko-KR" altLang="en-US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GAME</a:t>
            </a:r>
          </a:p>
          <a:p>
            <a:pPr lvl="1"/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STATE</a:t>
            </a:r>
            <a:r>
              <a:rPr lang="ko-KR" altLang="en-US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의 구성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2396E-279E-4C99-86DB-676A0EBDF0E0}"/>
              </a:ext>
            </a:extLst>
          </p:cNvPr>
          <p:cNvSpPr txBox="1"/>
          <p:nvPr/>
        </p:nvSpPr>
        <p:spPr>
          <a:xfrm>
            <a:off x="327919" y="1135579"/>
            <a:ext cx="1805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2. sprite</a:t>
            </a:r>
            <a:endParaRPr lang="ko-KR" altLang="en-US" sz="3200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109775-697E-4103-8EFF-42BE3B6F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577" y="1920846"/>
            <a:ext cx="7087297" cy="3801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C68D70-5A2D-40E2-AF73-79041644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26" y="1920846"/>
            <a:ext cx="4117623" cy="28035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740226-A0D7-4347-90D9-1598D7C51ADA}"/>
              </a:ext>
            </a:extLst>
          </p:cNvPr>
          <p:cNvSpPr txBox="1"/>
          <p:nvPr/>
        </p:nvSpPr>
        <p:spPr>
          <a:xfrm>
            <a:off x="215715" y="4857891"/>
            <a:ext cx="4342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Sprite.py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의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load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함수를 호출하여 이미지를 로드하고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json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으로 저장해둔 이미지의 좌표를 </a:t>
            </a:r>
            <a:r>
              <a:rPr lang="en-US" altLang="ko-KR" sz="2000" dirty="0" err="1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sprite_rect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라는</a:t>
            </a:r>
            <a:endParaRPr lang="en-US" altLang="ko-KR" sz="2000" dirty="0">
              <a:solidFill>
                <a:srgbClr val="00B0F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디렉토리에 넣는다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5D637-0FE2-4B5A-BA7B-5922066C5009}"/>
              </a:ext>
            </a:extLst>
          </p:cNvPr>
          <p:cNvSpPr txBox="1"/>
          <p:nvPr/>
        </p:nvSpPr>
        <p:spPr>
          <a:xfrm>
            <a:off x="5531224" y="709838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Game_state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의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enter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함수에서 </a:t>
            </a:r>
            <a:r>
              <a:rPr lang="en-US" altLang="ko-KR" sz="2000" dirty="0" err="1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init_stage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함수를 호출하여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각 스테이지별로 </a:t>
            </a:r>
            <a:r>
              <a:rPr lang="en-US" altLang="ko-KR" sz="2000" dirty="0" err="1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game_world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 있는 </a:t>
            </a:r>
            <a:r>
              <a:rPr lang="en-US" altLang="ko-KR" sz="2000" dirty="0" err="1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stage_object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리스트로 저장시킨다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 때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name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을 활용하여 각각의 클래스로 만든다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3798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MAIN</a:t>
            </a:r>
            <a:r>
              <a:rPr lang="ko-KR" altLang="en-US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GAME</a:t>
            </a:r>
          </a:p>
          <a:p>
            <a:pPr lvl="1"/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STATE</a:t>
            </a:r>
            <a:r>
              <a:rPr lang="ko-KR" altLang="en-US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의 구성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DBB30-8319-4BB6-ADEF-94B406048BC5}"/>
              </a:ext>
            </a:extLst>
          </p:cNvPr>
          <p:cNvSpPr txBox="1"/>
          <p:nvPr/>
        </p:nvSpPr>
        <p:spPr>
          <a:xfrm>
            <a:off x="327919" y="1135579"/>
            <a:ext cx="1805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2. sprite</a:t>
            </a:r>
            <a:endParaRPr lang="ko-KR" altLang="en-US" sz="3200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C198-A7B0-4719-8BA9-86F832A24292}"/>
              </a:ext>
            </a:extLst>
          </p:cNvPr>
          <p:cNvSpPr txBox="1"/>
          <p:nvPr/>
        </p:nvSpPr>
        <p:spPr>
          <a:xfrm>
            <a:off x="1809338" y="4580007"/>
            <a:ext cx="1068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▲ 그림구성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4307A-EA06-405C-BEE4-03E7A6F61978}"/>
              </a:ext>
            </a:extLst>
          </p:cNvPr>
          <p:cNvSpPr txBox="1"/>
          <p:nvPr/>
        </p:nvSpPr>
        <p:spPr>
          <a:xfrm>
            <a:off x="4542400" y="327738"/>
            <a:ext cx="28282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tile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Platform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class</a:t>
            </a: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고정되어 있으며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마리오의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update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에서 지속적으로 충돌 체크를 하며 발판 역할을 한다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B47534-75EC-4867-B8EE-9672AB968DE7}"/>
              </a:ext>
            </a:extLst>
          </p:cNvPr>
          <p:cNvSpPr txBox="1"/>
          <p:nvPr/>
        </p:nvSpPr>
        <p:spPr>
          <a:xfrm>
            <a:off x="7401292" y="330873"/>
            <a:ext cx="43505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Ladder</a:t>
            </a:r>
          </a:p>
          <a:p>
            <a:r>
              <a:rPr lang="en-US" altLang="ko-KR" sz="2000" dirty="0" err="1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PlatfORm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class</a:t>
            </a: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고정되어 있으며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마리오의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DELTA_UPDATE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에서 충돌 체크를 하며 키보드의 상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하 키가 눌렸을 때 올라가거나 내려갈 수 있다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 descr="앉아있는, 테이블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63C4343D-FAF4-4FC8-80F1-4C668A4EEB2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26" y="1808285"/>
            <a:ext cx="4071600" cy="27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28C8566-F6A2-4F91-93A6-D20737463798}"/>
              </a:ext>
            </a:extLst>
          </p:cNvPr>
          <p:cNvGrpSpPr/>
          <p:nvPr/>
        </p:nvGrpSpPr>
        <p:grpSpPr>
          <a:xfrm>
            <a:off x="4542400" y="2042100"/>
            <a:ext cx="1951645" cy="2246769"/>
            <a:chOff x="5308137" y="2031599"/>
            <a:chExt cx="1951645" cy="22467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9BE838-FED5-4C64-B388-0DB4CE46FEB0}"/>
                </a:ext>
              </a:extLst>
            </p:cNvPr>
            <p:cNvSpPr txBox="1"/>
            <p:nvPr/>
          </p:nvSpPr>
          <p:spPr>
            <a:xfrm>
              <a:off x="5308137" y="2031599"/>
              <a:ext cx="195164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FF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            COIN</a:t>
              </a:r>
            </a:p>
            <a:p>
              <a:r>
                <a:rPr lang="en-US" altLang="ko-KR" sz="2000" dirty="0">
                  <a:solidFill>
                    <a:srgbClr val="00B0F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            COIN CLASS</a:t>
              </a:r>
            </a:p>
            <a:p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위치는 고정되어 있으며</a:t>
              </a:r>
              <a:endPara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애니메이션을 수행한다</a:t>
              </a:r>
              <a:r>
                <a:rPr lang="en-US" altLang="ko-KR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.</a:t>
              </a:r>
            </a:p>
            <a:p>
              <a:r>
                <a:rPr lang="ko-KR" altLang="en-US" sz="2000" dirty="0" err="1">
                  <a:latin typeface="Koverwatch" panose="02020603020101020101" pitchFamily="18" charset="-127"/>
                  <a:ea typeface="Koverwatch" panose="02020603020101020101" pitchFamily="18" charset="-127"/>
                </a:rPr>
                <a:t>마리오와</a:t>
              </a:r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 충돌 시 남은 코인수를 </a:t>
              </a:r>
              <a:r>
                <a:rPr lang="en-US" altLang="ko-KR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1</a:t>
              </a:r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깎고</a:t>
              </a:r>
              <a:endPara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r>
                <a:rPr lang="en-US" altLang="ko-KR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Remove</a:t>
              </a:r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된다</a:t>
              </a:r>
              <a:r>
                <a:rPr lang="en-US" altLang="ko-KR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.</a:t>
              </a:r>
            </a:p>
          </p:txBody>
        </p:sp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6DD0B90A-E841-4E9E-B89B-06A087C9C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109" y="2127303"/>
              <a:ext cx="533400" cy="5334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5E5F83E-1647-4FFE-AEF9-FBF8EEC57140}"/>
              </a:ext>
            </a:extLst>
          </p:cNvPr>
          <p:cNvGrpSpPr/>
          <p:nvPr/>
        </p:nvGrpSpPr>
        <p:grpSpPr>
          <a:xfrm>
            <a:off x="6741869" y="4591574"/>
            <a:ext cx="3097337" cy="1938992"/>
            <a:chOff x="8800487" y="2087821"/>
            <a:chExt cx="3097337" cy="19389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F36CE4-02C5-43B7-908D-BCF125663E90}"/>
                </a:ext>
              </a:extLst>
            </p:cNvPr>
            <p:cNvSpPr txBox="1"/>
            <p:nvPr/>
          </p:nvSpPr>
          <p:spPr>
            <a:xfrm>
              <a:off x="8800487" y="2087821"/>
              <a:ext cx="309733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FF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                 </a:t>
              </a:r>
              <a:r>
                <a:rPr lang="en-US" altLang="ko-KR" sz="2000" dirty="0" err="1">
                  <a:solidFill>
                    <a:srgbClr val="FF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Obstacle_spike</a:t>
              </a:r>
              <a:endParaRPr lang="en-US" altLang="ko-KR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r>
                <a:rPr lang="en-US" altLang="ko-KR" sz="2000" dirty="0">
                  <a:solidFill>
                    <a:srgbClr val="00B0F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                  Obstacle class</a:t>
              </a:r>
            </a:p>
            <a:p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위치는 고정되어 있지만 애니메이션을 수행하며 높이가 가변적으로 변한다</a:t>
              </a:r>
              <a:r>
                <a:rPr lang="en-US" altLang="ko-KR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.</a:t>
              </a:r>
            </a:p>
            <a:p>
              <a:r>
                <a:rPr lang="ko-KR" altLang="en-US" sz="2000" dirty="0" err="1">
                  <a:latin typeface="Koverwatch" panose="02020603020101020101" pitchFamily="18" charset="-127"/>
                  <a:ea typeface="Koverwatch" panose="02020603020101020101" pitchFamily="18" charset="-127"/>
                </a:rPr>
                <a:t>마리오와</a:t>
              </a:r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 충돌 시 </a:t>
              </a:r>
              <a:r>
                <a:rPr lang="ko-KR" altLang="en-US" sz="2000" dirty="0" err="1">
                  <a:latin typeface="Koverwatch" panose="02020603020101020101" pitchFamily="18" charset="-127"/>
                  <a:ea typeface="Koverwatch" panose="02020603020101020101" pitchFamily="18" charset="-127"/>
                </a:rPr>
                <a:t>마리오의</a:t>
              </a:r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 생명을 깎고 </a:t>
              </a:r>
              <a:r>
                <a:rPr lang="ko-KR" altLang="en-US" sz="2000" dirty="0" err="1">
                  <a:latin typeface="Koverwatch" panose="02020603020101020101" pitchFamily="18" charset="-127"/>
                  <a:ea typeface="Koverwatch" panose="02020603020101020101" pitchFamily="18" charset="-127"/>
                </a:rPr>
                <a:t>스테이트</a:t>
              </a:r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 </a:t>
              </a:r>
              <a:r>
                <a:rPr lang="en-US" altLang="ko-KR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1</a:t>
              </a:r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로 보낸다</a:t>
              </a:r>
              <a:r>
                <a:rPr lang="en-US" altLang="ko-KR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.          </a:t>
              </a:r>
            </a:p>
          </p:txBody>
        </p:sp>
        <p:pic>
          <p:nvPicPr>
            <p:cNvPr id="20" name="그림 19" descr="서있는, 여자, 남자, 걷기이(가) 표시된 사진&#10;&#10;자동 생성된 설명">
              <a:extLst>
                <a:ext uri="{FF2B5EF4-FFF2-40B4-BE49-F238E27FC236}">
                  <a16:creationId xmlns:a16="http://schemas.microsoft.com/office/drawing/2014/main" id="{79D22819-F548-4C85-8839-645915A24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015" y="2216727"/>
              <a:ext cx="805722" cy="50191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6B4368B-C565-48E7-81C8-628445898954}"/>
              </a:ext>
            </a:extLst>
          </p:cNvPr>
          <p:cNvGrpSpPr/>
          <p:nvPr/>
        </p:nvGrpSpPr>
        <p:grpSpPr>
          <a:xfrm>
            <a:off x="6812973" y="1987077"/>
            <a:ext cx="5264727" cy="2554545"/>
            <a:chOff x="6980723" y="1968140"/>
            <a:chExt cx="5211277" cy="255454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826A0A-5299-46F8-9E63-1DA3BA1B0A9D}"/>
                </a:ext>
              </a:extLst>
            </p:cNvPr>
            <p:cNvSpPr txBox="1"/>
            <p:nvPr/>
          </p:nvSpPr>
          <p:spPr>
            <a:xfrm>
              <a:off x="9494981" y="1968140"/>
              <a:ext cx="2697019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FF000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Firebar</a:t>
              </a:r>
            </a:p>
            <a:p>
              <a:r>
                <a:rPr lang="en-US" altLang="ko-KR" sz="2000" dirty="0" err="1">
                  <a:solidFill>
                    <a:srgbClr val="00B0F0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Obstacle_class</a:t>
              </a:r>
              <a:endPara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r>
                <a:rPr lang="en-US" altLang="ko-KR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COMPOSIT_DRAW</a:t>
              </a:r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를 사용하여</a:t>
              </a:r>
              <a:endPara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r>
                <a:rPr lang="ko-KR" altLang="en-US" sz="2000" dirty="0" err="1">
                  <a:latin typeface="Koverwatch" panose="02020603020101020101" pitchFamily="18" charset="-127"/>
                  <a:ea typeface="Koverwatch" panose="02020603020101020101" pitchFamily="18" charset="-127"/>
                </a:rPr>
                <a:t>자전시키고</a:t>
              </a:r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 </a:t>
              </a:r>
              <a:r>
                <a:rPr lang="en-US" altLang="ko-KR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POS</a:t>
              </a:r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를 삼각함수를</a:t>
              </a:r>
              <a:endPara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이용하여 공전시켜 </a:t>
              </a:r>
              <a:r>
                <a:rPr lang="ko-KR" altLang="en-US" sz="2000" dirty="0" err="1">
                  <a:latin typeface="Koverwatch" panose="02020603020101020101" pitchFamily="18" charset="-127"/>
                  <a:ea typeface="Koverwatch" panose="02020603020101020101" pitchFamily="18" charset="-127"/>
                </a:rPr>
                <a:t>바운딩박스는</a:t>
              </a:r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 유지하되 회전을 구현하였다</a:t>
              </a:r>
              <a:r>
                <a:rPr lang="en-US" altLang="ko-KR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.</a:t>
              </a:r>
            </a:p>
            <a:p>
              <a:r>
                <a:rPr lang="ko-KR" altLang="en-US" sz="2000" dirty="0" err="1">
                  <a:latin typeface="Koverwatch" panose="02020603020101020101" pitchFamily="18" charset="-127"/>
                  <a:ea typeface="Koverwatch" panose="02020603020101020101" pitchFamily="18" charset="-127"/>
                </a:rPr>
                <a:t>마리오와</a:t>
              </a:r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 충돌 시 </a:t>
              </a:r>
              <a:r>
                <a:rPr lang="ko-KR" altLang="en-US" sz="2000" dirty="0" err="1">
                  <a:latin typeface="Koverwatch" panose="02020603020101020101" pitchFamily="18" charset="-127"/>
                  <a:ea typeface="Koverwatch" panose="02020603020101020101" pitchFamily="18" charset="-127"/>
                </a:rPr>
                <a:t>마리오의</a:t>
              </a:r>
              <a:endPara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생명을 깎고 </a:t>
              </a:r>
              <a:r>
                <a:rPr lang="ko-KR" altLang="en-US" sz="2000" dirty="0" err="1">
                  <a:latin typeface="Koverwatch" panose="02020603020101020101" pitchFamily="18" charset="-127"/>
                  <a:ea typeface="Koverwatch" panose="02020603020101020101" pitchFamily="18" charset="-127"/>
                </a:rPr>
                <a:t>스테이트</a:t>
              </a:r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 </a:t>
              </a:r>
              <a:r>
                <a:rPr lang="en-US" altLang="ko-KR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1</a:t>
              </a:r>
              <a:r>
                <a:rPr lang="ko-KR" altLang="en-US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로 보낸다</a:t>
              </a:r>
              <a:r>
                <a:rPr lang="en-US" altLang="ko-KR" sz="20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.</a:t>
              </a:r>
            </a:p>
          </p:txBody>
        </p:sp>
        <p:pic>
          <p:nvPicPr>
            <p:cNvPr id="32" name="그림 31" descr="건물, 불, 벽난로, 실내이(가) 표시된 사진&#10;&#10;자동 생성된 설명">
              <a:extLst>
                <a:ext uri="{FF2B5EF4-FFF2-40B4-BE49-F238E27FC236}">
                  <a16:creationId xmlns:a16="http://schemas.microsoft.com/office/drawing/2014/main" id="{2D598FCB-C1BF-46CA-AEF3-54ADFB146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0723" y="2093922"/>
              <a:ext cx="2483585" cy="2278093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09AEE-4236-4416-9EB0-C4D23C1FB159}"/>
              </a:ext>
            </a:extLst>
          </p:cNvPr>
          <p:cNvSpPr txBox="1"/>
          <p:nvPr/>
        </p:nvSpPr>
        <p:spPr>
          <a:xfrm>
            <a:off x="327919" y="5169499"/>
            <a:ext cx="6599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위의 </a:t>
            </a:r>
            <a:r>
              <a:rPr lang="ko-KR" altLang="en-US" sz="2000" dirty="0" err="1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스프라이트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이미지를 사용하는 객체들은 모두 </a:t>
            </a:r>
            <a:r>
              <a:rPr lang="en-US" altLang="ko-KR" sz="2000" dirty="0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Sprite.py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Class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 존재한다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Class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에는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Platform, Coin, Obstacle, Plant, Box, UI 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등이 있다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모든 객체들은 </a:t>
            </a:r>
            <a:r>
              <a:rPr lang="en-US" altLang="ko-KR" sz="2000" dirty="0" err="1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objectrect.json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 이미지 좌표가 저장되어 있으며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</a:p>
          <a:p>
            <a:r>
              <a:rPr lang="en-US" altLang="ko-KR" sz="2000" dirty="0" err="1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Stage.JSON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으로 각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stage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 생성된다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000" dirty="0">
              <a:solidFill>
                <a:srgbClr val="00B0F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51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MAIN</a:t>
            </a:r>
            <a:r>
              <a:rPr lang="ko-KR" altLang="en-US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GAME</a:t>
            </a:r>
          </a:p>
          <a:p>
            <a:pPr lvl="1"/>
            <a:r>
              <a:rPr lang="en-US" altLang="ko-KR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STATE</a:t>
            </a:r>
            <a:r>
              <a:rPr lang="ko-KR" altLang="en-US" sz="2500" b="1" dirty="0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의 구성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DBB30-8319-4BB6-ADEF-94B406048BC5}"/>
              </a:ext>
            </a:extLst>
          </p:cNvPr>
          <p:cNvSpPr txBox="1"/>
          <p:nvPr/>
        </p:nvSpPr>
        <p:spPr>
          <a:xfrm>
            <a:off x="327919" y="1135579"/>
            <a:ext cx="1892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2. sprite</a:t>
            </a:r>
            <a:endParaRPr lang="ko-KR" altLang="en-US" sz="3200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4C198-A7B0-4719-8BA9-86F832A24292}"/>
              </a:ext>
            </a:extLst>
          </p:cNvPr>
          <p:cNvSpPr txBox="1"/>
          <p:nvPr/>
        </p:nvSpPr>
        <p:spPr>
          <a:xfrm>
            <a:off x="1809338" y="4580007"/>
            <a:ext cx="1068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▲ 그림구성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4307A-EA06-405C-BEE4-03E7A6F61978}"/>
              </a:ext>
            </a:extLst>
          </p:cNvPr>
          <p:cNvSpPr txBox="1"/>
          <p:nvPr/>
        </p:nvSpPr>
        <p:spPr>
          <a:xfrm>
            <a:off x="7108622" y="295757"/>
            <a:ext cx="48676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plant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Plant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class</a:t>
            </a: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고정되어 있으며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애니메이션을 수행하여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가로길이가 가변적으로 변한다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일정시간마다 </a:t>
            </a:r>
            <a:r>
              <a:rPr lang="ko-KR" altLang="en-US" sz="20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마리오가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 있는 곳에 바위를 떨어뜨리는 공격을 수행한다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이 공격을 </a:t>
            </a:r>
            <a:r>
              <a:rPr lang="ko-KR" altLang="en-US" sz="20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맞게되면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 생명을 깎고 </a:t>
            </a:r>
            <a:r>
              <a:rPr lang="ko-KR" altLang="en-US" sz="20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스테이트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로 보낸다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만약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PLANT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가 이 공격을 맞으면 죽는 애니메이션을 수행하고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REMOVE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된다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B47534-75EC-4867-B8EE-9672AB968DE7}"/>
              </a:ext>
            </a:extLst>
          </p:cNvPr>
          <p:cNvSpPr txBox="1"/>
          <p:nvPr/>
        </p:nvSpPr>
        <p:spPr>
          <a:xfrm>
            <a:off x="7108622" y="2812526"/>
            <a:ext cx="45587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stone</a:t>
            </a:r>
          </a:p>
          <a:p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obstacle class</a:t>
            </a:r>
          </a:p>
          <a:p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PLANT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가 공격을 수행할 때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X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좌표는 </a:t>
            </a:r>
            <a:r>
              <a:rPr lang="ko-KR" altLang="en-US" sz="20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마리오의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 위치를 클래스의 인자로 넘겨받고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Y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좌표는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GET_CANVAS_HEIGHT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보다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H//2 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만큼 높은 곳에서 생성되어 아래로 떨어지고</a:t>
            </a:r>
            <a:endParaRPr lang="en-US" altLang="ko-KR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화면에서 사라지면 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REMOVE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된다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 descr="앉아있는, 테이블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63C4343D-FAF4-4FC8-80F1-4C668A4EEB2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26" y="1808285"/>
            <a:ext cx="4071600" cy="27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6F09AEE-4236-4416-9EB0-C4D23C1FB159}"/>
              </a:ext>
            </a:extLst>
          </p:cNvPr>
          <p:cNvSpPr txBox="1"/>
          <p:nvPr/>
        </p:nvSpPr>
        <p:spPr>
          <a:xfrm>
            <a:off x="327919" y="5169499"/>
            <a:ext cx="6599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위의 </a:t>
            </a:r>
            <a:r>
              <a:rPr lang="ko-KR" altLang="en-US" sz="2000" dirty="0" err="1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스프라이트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이미지를 사용하는 객체들은 모두 </a:t>
            </a:r>
            <a:r>
              <a:rPr lang="en-US" altLang="ko-KR" sz="2000" dirty="0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Sprite.py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Class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 존재한다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Class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에는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Platform, Coin, Obstacle, Plant, Box, UI 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등이 있다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모든 객체들은 </a:t>
            </a:r>
            <a:r>
              <a:rPr lang="en-US" altLang="ko-KR" sz="2000" dirty="0" err="1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objectrect.json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 이미지 좌표가 저장되어 있으며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</a:p>
          <a:p>
            <a:r>
              <a:rPr lang="en-US" altLang="ko-KR" sz="2000" dirty="0" err="1">
                <a:solidFill>
                  <a:srgbClr val="00B0F0"/>
                </a:solidFill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Stage.JSON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으로 각 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stage</a:t>
            </a:r>
            <a:r>
              <a:rPr lang="ko-KR" altLang="en-US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 생성된다</a:t>
            </a:r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000" dirty="0">
              <a:solidFill>
                <a:srgbClr val="00B0F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" name="그림 3" descr="건물, 앉아있는, 전면, 테이블이(가) 표시된 사진&#10;&#10;자동 생성된 설명">
            <a:extLst>
              <a:ext uri="{FF2B5EF4-FFF2-40B4-BE49-F238E27FC236}">
                <a16:creationId xmlns:a16="http://schemas.microsoft.com/office/drawing/2014/main" id="{188311DC-92DC-4695-A724-840B3BC9D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997" y="570173"/>
            <a:ext cx="2416117" cy="23003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2CA050-5E5A-4E54-966C-2FB3295640BF}"/>
              </a:ext>
            </a:extLst>
          </p:cNvPr>
          <p:cNvSpPr txBox="1"/>
          <p:nvPr/>
        </p:nvSpPr>
        <p:spPr>
          <a:xfrm>
            <a:off x="7108622" y="4690409"/>
            <a:ext cx="4867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Random box</a:t>
            </a:r>
          </a:p>
          <a:p>
            <a:r>
              <a:rPr lang="en-US" altLang="ko-KR" sz="2000" dirty="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box class</a:t>
            </a:r>
          </a:p>
          <a:p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고정되어 있으며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0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마리오와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 충돌 시 </a:t>
            </a:r>
            <a:r>
              <a:rPr lang="ko-KR" altLang="en-US" sz="20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마리오가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 이동하는 방향으로 같이 움직인다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  <a:p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PLANT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가 떨어뜨리는 바위와 충돌 시 </a:t>
            </a:r>
            <a:r>
              <a:rPr lang="ko-KR" altLang="en-US" sz="20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히든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0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스테이트로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 진입할 수 있는 </a:t>
            </a:r>
            <a:r>
              <a:rPr lang="ko-KR" altLang="en-US" sz="2000" dirty="0"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사다리가</a:t>
            </a:r>
            <a:r>
              <a:rPr lang="en-US" altLang="ko-KR" sz="2000" dirty="0"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 STAGE3</a:t>
            </a:r>
            <a:r>
              <a:rPr lang="ko-KR" altLang="en-US" sz="2000" dirty="0">
                <a:highlight>
                  <a:srgbClr val="FFFF00"/>
                </a:highlight>
                <a:latin typeface="Koverwatch" panose="02020603020101020101" pitchFamily="18" charset="-127"/>
                <a:ea typeface="Koverwatch" panose="02020603020101020101" pitchFamily="18" charset="-127"/>
              </a:rPr>
              <a:t>에 생성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된다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3B497F-B0B7-40F9-B781-4224A75A3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839" y="2897328"/>
            <a:ext cx="1204310" cy="2272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FB4D12-F45F-4C8D-9E93-4EF72A99E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199" y="2897328"/>
            <a:ext cx="1177345" cy="2272171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FD56A19A-2DEF-4AF1-BF6C-B11A94BEDEAB}"/>
              </a:ext>
            </a:extLst>
          </p:cNvPr>
          <p:cNvSpPr/>
          <p:nvPr/>
        </p:nvSpPr>
        <p:spPr>
          <a:xfrm>
            <a:off x="6479885" y="2716824"/>
            <a:ext cx="592499" cy="1037492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098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891</Words>
  <Application>Microsoft Office PowerPoint</Application>
  <PresentationFormat>와이드스크린</PresentationFormat>
  <Paragraphs>168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Super Mario Brothers</vt:lpstr>
      <vt:lpstr>맑은 고딕</vt:lpstr>
      <vt:lpstr>Arial</vt:lpstr>
      <vt:lpstr>Koverwatch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종우</dc:creator>
  <cp:lastModifiedBy>전 종우</cp:lastModifiedBy>
  <cp:revision>48</cp:revision>
  <dcterms:created xsi:type="dcterms:W3CDTF">2020-10-05T13:04:05Z</dcterms:created>
  <dcterms:modified xsi:type="dcterms:W3CDTF">2020-11-22T09:57:40Z</dcterms:modified>
</cp:coreProperties>
</file>